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8" r:id="rId7"/>
    <p:sldId id="264" r:id="rId8"/>
    <p:sldId id="257" r:id="rId9"/>
    <p:sldId id="267" r:id="rId10"/>
    <p:sldId id="268" r:id="rId11"/>
    <p:sldId id="270" r:id="rId12"/>
    <p:sldId id="271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dirty="0" err="1"/>
              <a:t>N°</a:t>
            </a:r>
            <a:r>
              <a:rPr lang="it-IT" dirty="0"/>
              <a:t> tamponi effettuati </a:t>
            </a:r>
            <a:r>
              <a:rPr lang="it-IT" dirty="0" smtClean="0"/>
              <a:t>nel</a:t>
            </a:r>
            <a:r>
              <a:rPr lang="it-IT" baseline="0" dirty="0" smtClean="0"/>
              <a:t>l’area socio-sanitaria di</a:t>
            </a:r>
            <a:r>
              <a:rPr lang="it-IT" dirty="0" smtClean="0"/>
              <a:t> </a:t>
            </a:r>
            <a:r>
              <a:rPr lang="it-IT" dirty="0"/>
              <a:t>NUORO</a:t>
            </a:r>
          </a:p>
        </c:rich>
      </c:tx>
      <c:layout>
        <c:manualLayout>
          <c:xMode val="edge"/>
          <c:yMode val="edge"/>
          <c:x val="0.15528490239288426"/>
          <c:y val="2.3703537799677127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N° tamponi effettuati nella ASSL NUORO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1.404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2.030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1.325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Foglio1!$A$2:$A$5</c:f>
              <c:strCache>
                <c:ptCount val="4"/>
                <c:pt idx="0">
                  <c:v>MARZO</c:v>
                </c:pt>
                <c:pt idx="1">
                  <c:v>APRILE</c:v>
                </c:pt>
                <c:pt idx="2">
                  <c:v>MAGGIO</c:v>
                </c:pt>
                <c:pt idx="3">
                  <c:v>GIUGNO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618</c:v>
                </c:pt>
                <c:pt idx="1">
                  <c:v>1404</c:v>
                </c:pt>
                <c:pt idx="2">
                  <c:v>2030</c:v>
                </c:pt>
                <c:pt idx="3">
                  <c:v>1325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Foglio1!$B$1</c:f>
              <c:strCache>
                <c:ptCount val="1"/>
                <c:pt idx="0">
                  <c:v>Numero tamponi</c:v>
                </c:pt>
              </c:strCache>
            </c:strRef>
          </c:tx>
          <c:dLbls>
            <c:txPr>
              <a:bodyPr/>
              <a:lstStyle/>
              <a:p>
                <a:pPr>
                  <a:defRPr sz="2400" b="1"/>
                </a:pPr>
                <a:endParaRPr lang="it-IT"/>
              </a:p>
            </c:txPr>
            <c:showVal val="1"/>
          </c:dLbls>
          <c:cat>
            <c:strRef>
              <c:f>Foglio1!$A$2:$A$5</c:f>
              <c:strCache>
                <c:ptCount val="4"/>
                <c:pt idx="0">
                  <c:v>MARZO</c:v>
                </c:pt>
                <c:pt idx="1">
                  <c:v>APRILE</c:v>
                </c:pt>
                <c:pt idx="2">
                  <c:v>MAGGIO</c:v>
                </c:pt>
                <c:pt idx="3">
                  <c:v>GIUGNO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618</c:v>
                </c:pt>
                <c:pt idx="1">
                  <c:v>1404</c:v>
                </c:pt>
                <c:pt idx="2">
                  <c:v>2030</c:v>
                </c:pt>
                <c:pt idx="3">
                  <c:v>1325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Positivi</c:v>
                </c:pt>
              </c:strCache>
            </c:strRef>
          </c:tx>
          <c:dLbls>
            <c:dLbl>
              <c:idx val="0"/>
              <c:layout>
                <c:manualLayout>
                  <c:x val="2.7777777777777811E-2"/>
                  <c:y val="-2.5254293948050392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solidFill>
                        <a:srgbClr val="FF0000"/>
                      </a:solidFill>
                    </a:defRPr>
                  </a:pPr>
                  <a:endParaRPr lang="it-IT"/>
                </a:p>
              </c:txPr>
              <c:showVal val="1"/>
            </c:dLbl>
            <c:dLbl>
              <c:idx val="1"/>
              <c:layout>
                <c:manualLayout>
                  <c:x val="2.4691358024691381E-2"/>
                  <c:y val="-1.403016330447244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solidFill>
                        <a:srgbClr val="FF0000"/>
                      </a:solidFill>
                    </a:defRPr>
                  </a:pPr>
                  <a:endParaRPr lang="it-IT"/>
                </a:p>
              </c:txPr>
              <c:showVal val="1"/>
            </c:dLbl>
            <c:dLbl>
              <c:idx val="2"/>
              <c:layout>
                <c:manualLayout>
                  <c:x val="2.0061728395061731E-2"/>
                  <c:y val="-2.5254293948050392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solidFill>
                        <a:srgbClr val="FF0000"/>
                      </a:solidFill>
                    </a:defRPr>
                  </a:pPr>
                  <a:endParaRPr lang="it-IT"/>
                </a:p>
              </c:txPr>
              <c:showVal val="1"/>
            </c:dLbl>
            <c:dLbl>
              <c:idx val="3"/>
              <c:layout>
                <c:manualLayout>
                  <c:x val="2.0061728395061731E-2"/>
                  <c:y val="-3.3672391930733854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solidFill>
                        <a:srgbClr val="FF0000"/>
                      </a:solidFill>
                    </a:defRPr>
                  </a:pPr>
                  <a:endParaRPr lang="it-IT"/>
                </a:p>
              </c:txPr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it-IT"/>
              </a:p>
            </c:txPr>
            <c:showVal val="1"/>
          </c:dLbls>
          <c:cat>
            <c:strRef>
              <c:f>Foglio1!$A$2:$A$5</c:f>
              <c:strCache>
                <c:ptCount val="4"/>
                <c:pt idx="0">
                  <c:v>MARZO</c:v>
                </c:pt>
                <c:pt idx="1">
                  <c:v>APRILE</c:v>
                </c:pt>
                <c:pt idx="2">
                  <c:v>MAGGIO</c:v>
                </c:pt>
                <c:pt idx="3">
                  <c:v>GIUGNO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36</c:v>
                </c:pt>
                <c:pt idx="1">
                  <c:v>81</c:v>
                </c:pt>
                <c:pt idx="2">
                  <c:v>36</c:v>
                </c:pt>
                <c:pt idx="3">
                  <c:v>4</c:v>
                </c:pt>
              </c:numCache>
            </c:numRef>
          </c:val>
        </c:ser>
        <c:shape val="box"/>
        <c:axId val="74176384"/>
        <c:axId val="74177920"/>
        <c:axId val="0"/>
      </c:bar3DChart>
      <c:catAx>
        <c:axId val="74176384"/>
        <c:scaling>
          <c:orientation val="minMax"/>
        </c:scaling>
        <c:axPos val="b"/>
        <c:tickLblPos val="nextTo"/>
        <c:crossAx val="74177920"/>
        <c:crosses val="autoZero"/>
        <c:auto val="1"/>
        <c:lblAlgn val="ctr"/>
        <c:lblOffset val="100"/>
      </c:catAx>
      <c:valAx>
        <c:axId val="74177920"/>
        <c:scaling>
          <c:orientation val="minMax"/>
        </c:scaling>
        <c:axPos val="l"/>
        <c:majorGridlines/>
        <c:numFmt formatCode="General" sourceLinked="1"/>
        <c:tickLblPos val="nextTo"/>
        <c:crossAx val="741763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6628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95178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97352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8390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36645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8865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89377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55831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85979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71270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14193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75E0-76D0-4E34-B4F5-25B68250F0F4}" type="datetimeFigureOut">
              <a:rPr lang="it-IT" smtClean="0"/>
              <a:pPr/>
              <a:t>25/06/2020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20FD9-0F48-4734-B140-1F474B22866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6632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712968" cy="1080120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SORVEGLIANZA SANITARIA </a:t>
            </a:r>
            <a:r>
              <a:rPr lang="it-IT" sz="2800" b="1" dirty="0" err="1" smtClean="0"/>
              <a:t>DI</a:t>
            </a:r>
            <a:r>
              <a:rPr lang="it-IT" sz="2800" b="1" dirty="0" smtClean="0"/>
              <a:t> CASI E CONTATTI </a:t>
            </a:r>
            <a:r>
              <a:rPr lang="it-IT" sz="2800" b="1" dirty="0" err="1" smtClean="0"/>
              <a:t>COVID-19</a:t>
            </a:r>
            <a:endParaRPr lang="it-IT" sz="2800" b="1" dirty="0"/>
          </a:p>
        </p:txBody>
      </p:sp>
      <p:pic>
        <p:nvPicPr>
          <p:cNvPr id="7170" name="Picture 2" descr="https://www.radioluiss.it/wp-content/uploads/2020/02/coronavirus-1-750x4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143116"/>
            <a:ext cx="6143668" cy="3641646"/>
          </a:xfrm>
          <a:prstGeom prst="rect">
            <a:avLst/>
          </a:prstGeom>
          <a:noFill/>
        </p:spPr>
      </p:pic>
      <p:pic>
        <p:nvPicPr>
          <p:cNvPr id="819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2643206" cy="6521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7990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Persone in sorveglianza nel mese di Maggio</a:t>
            </a:r>
            <a:endParaRPr lang="it-IT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571612"/>
            <a:ext cx="4786346" cy="454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1"/>
            <a:ext cx="2000264" cy="493486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5072066" y="58578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Aritzo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286380" y="48577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000496" y="178592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Nuoro: 6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500298" y="271462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Gavoi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642910" y="414338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Bortigali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85720" y="328612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Macomer: 11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286380" y="478632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27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4714876" y="628652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Gadoni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3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6357950" y="3571876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Oliena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15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3643306" y="22859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Orani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6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7072330" y="478632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Ollolai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3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500034" y="371475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Sindia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35" name="Connettore 2 34"/>
          <p:cNvCxnSpPr>
            <a:endCxn id="5" idx="1"/>
          </p:cNvCxnSpPr>
          <p:nvPr/>
        </p:nvCxnSpPr>
        <p:spPr>
          <a:xfrm rot="16200000" flipH="1">
            <a:off x="4586824" y="5557316"/>
            <a:ext cx="5418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/>
          <p:nvPr/>
        </p:nvCxnSpPr>
        <p:spPr>
          <a:xfrm flipV="1">
            <a:off x="5357818" y="3786190"/>
            <a:ext cx="114300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endCxn id="12" idx="2"/>
          </p:cNvCxnSpPr>
          <p:nvPr/>
        </p:nvCxnSpPr>
        <p:spPr>
          <a:xfrm rot="16200000" flipV="1">
            <a:off x="4149443" y="2792129"/>
            <a:ext cx="13451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>
            <a:endCxn id="19" idx="1"/>
          </p:cNvCxnSpPr>
          <p:nvPr/>
        </p:nvCxnSpPr>
        <p:spPr>
          <a:xfrm>
            <a:off x="4857752" y="4786322"/>
            <a:ext cx="428628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rot="16200000" flipV="1">
            <a:off x="3929058" y="3143248"/>
            <a:ext cx="114300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/>
          <p:nvPr/>
        </p:nvCxnSpPr>
        <p:spPr>
          <a:xfrm rot="16200000" flipH="1">
            <a:off x="4393405" y="6036487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2 80"/>
          <p:cNvCxnSpPr/>
          <p:nvPr/>
        </p:nvCxnSpPr>
        <p:spPr>
          <a:xfrm>
            <a:off x="4429124" y="4286256"/>
            <a:ext cx="271464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2 97"/>
          <p:cNvCxnSpPr/>
          <p:nvPr/>
        </p:nvCxnSpPr>
        <p:spPr>
          <a:xfrm rot="16200000" flipV="1">
            <a:off x="3286116" y="3143248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2 99"/>
          <p:cNvCxnSpPr>
            <a:endCxn id="18" idx="3"/>
          </p:cNvCxnSpPr>
          <p:nvPr/>
        </p:nvCxnSpPr>
        <p:spPr>
          <a:xfrm rot="10800000">
            <a:off x="1857356" y="3470790"/>
            <a:ext cx="857256" cy="24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ttore 2 101"/>
          <p:cNvCxnSpPr/>
          <p:nvPr/>
        </p:nvCxnSpPr>
        <p:spPr>
          <a:xfrm rot="10800000" flipV="1">
            <a:off x="1928794" y="3929066"/>
            <a:ext cx="107157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/>
          <p:nvPr/>
        </p:nvCxnSpPr>
        <p:spPr>
          <a:xfrm rot="10800000" flipV="1">
            <a:off x="1571604" y="3786190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sellaDiTesto 62"/>
          <p:cNvSpPr txBox="1"/>
          <p:nvPr/>
        </p:nvSpPr>
        <p:spPr>
          <a:xfrm>
            <a:off x="7000892" y="264318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Orosei: 3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69" name="Connettore 2 68"/>
          <p:cNvCxnSpPr>
            <a:endCxn id="63" idx="1"/>
          </p:cNvCxnSpPr>
          <p:nvPr/>
        </p:nvCxnSpPr>
        <p:spPr>
          <a:xfrm flipV="1">
            <a:off x="6500826" y="2827848"/>
            <a:ext cx="500066" cy="24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72"/>
          <p:cNvSpPr txBox="1"/>
          <p:nvPr/>
        </p:nvSpPr>
        <p:spPr>
          <a:xfrm>
            <a:off x="4929190" y="135729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Bitti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47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5" name="Connettore 2 74"/>
          <p:cNvCxnSpPr/>
          <p:nvPr/>
        </p:nvCxnSpPr>
        <p:spPr>
          <a:xfrm rot="5400000" flipH="1" flipV="1">
            <a:off x="5143504" y="1857364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asellaDiTesto 77"/>
          <p:cNvSpPr txBox="1"/>
          <p:nvPr/>
        </p:nvSpPr>
        <p:spPr>
          <a:xfrm>
            <a:off x="6858016" y="200024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Irgoli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9" name="Connettore 2 78"/>
          <p:cNvCxnSpPr/>
          <p:nvPr/>
        </p:nvCxnSpPr>
        <p:spPr>
          <a:xfrm rot="5400000" flipH="1" flipV="1">
            <a:off x="6286512" y="2285992"/>
            <a:ext cx="78581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asellaDiTesto 82"/>
          <p:cNvSpPr txBox="1"/>
          <p:nvPr/>
        </p:nvSpPr>
        <p:spPr>
          <a:xfrm>
            <a:off x="6286512" y="150017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Onifai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4" name="Connettore 2 83"/>
          <p:cNvCxnSpPr/>
          <p:nvPr/>
        </p:nvCxnSpPr>
        <p:spPr>
          <a:xfrm rot="5400000" flipH="1" flipV="1">
            <a:off x="5715008" y="2143116"/>
            <a:ext cx="142876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asellaDiTesto 86"/>
          <p:cNvSpPr txBox="1"/>
          <p:nvPr/>
        </p:nvSpPr>
        <p:spPr>
          <a:xfrm>
            <a:off x="5286380" y="514351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Ovodda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8" name="Connettore 2 87"/>
          <p:cNvCxnSpPr/>
          <p:nvPr/>
        </p:nvCxnSpPr>
        <p:spPr>
          <a:xfrm>
            <a:off x="4357686" y="4786322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62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Persone in sorveglianza nel mese di Giugno (al 15/06)</a:t>
            </a:r>
            <a:endParaRPr lang="it-IT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571612"/>
            <a:ext cx="4786346" cy="454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1"/>
            <a:ext cx="2000264" cy="493486"/>
          </a:xfrm>
          <a:prstGeom prst="rect">
            <a:avLst/>
          </a:prstGeom>
          <a:noFill/>
        </p:spPr>
      </p:pic>
      <p:sp>
        <p:nvSpPr>
          <p:cNvPr id="11" name="CasellaDiTesto 10"/>
          <p:cNvSpPr txBox="1"/>
          <p:nvPr/>
        </p:nvSpPr>
        <p:spPr>
          <a:xfrm>
            <a:off x="5286380" y="48577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00034" y="328612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Macomer: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6357950" y="3571876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Oliena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3428992" y="22859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Orani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4" name="Connettore 2 43"/>
          <p:cNvCxnSpPr/>
          <p:nvPr/>
        </p:nvCxnSpPr>
        <p:spPr>
          <a:xfrm flipV="1">
            <a:off x="5357818" y="3786190"/>
            <a:ext cx="114300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rot="16200000" flipV="1">
            <a:off x="3821901" y="3036091"/>
            <a:ext cx="114300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2 99"/>
          <p:cNvCxnSpPr>
            <a:endCxn id="18" idx="3"/>
          </p:cNvCxnSpPr>
          <p:nvPr/>
        </p:nvCxnSpPr>
        <p:spPr>
          <a:xfrm rot="10800000">
            <a:off x="2071670" y="3470790"/>
            <a:ext cx="714380" cy="31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72"/>
          <p:cNvSpPr txBox="1"/>
          <p:nvPr/>
        </p:nvSpPr>
        <p:spPr>
          <a:xfrm>
            <a:off x="4929190" y="135729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Bitti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13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5" name="Connettore 2 74"/>
          <p:cNvCxnSpPr/>
          <p:nvPr/>
        </p:nvCxnSpPr>
        <p:spPr>
          <a:xfrm rot="5400000" flipH="1" flipV="1">
            <a:off x="5143504" y="1857364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62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Persone in sorveglianza nel mese di Giugno </a:t>
            </a:r>
            <a:r>
              <a:rPr lang="it-IT" sz="2800" dirty="0" smtClean="0"/>
              <a:t>(dal </a:t>
            </a:r>
            <a:r>
              <a:rPr lang="it-IT" sz="2800" dirty="0" smtClean="0"/>
              <a:t>15/06)</a:t>
            </a:r>
            <a:endParaRPr lang="it-IT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571612"/>
            <a:ext cx="4786346" cy="454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1"/>
            <a:ext cx="2000264" cy="493486"/>
          </a:xfrm>
          <a:prstGeom prst="rect">
            <a:avLst/>
          </a:prstGeom>
          <a:noFill/>
        </p:spPr>
      </p:pic>
      <p:sp>
        <p:nvSpPr>
          <p:cNvPr id="11" name="CasellaDiTesto 10"/>
          <p:cNvSpPr txBox="1"/>
          <p:nvPr/>
        </p:nvSpPr>
        <p:spPr>
          <a:xfrm>
            <a:off x="5286380" y="48577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73" name="CasellaDiTesto 72"/>
          <p:cNvSpPr txBox="1"/>
          <p:nvPr/>
        </p:nvSpPr>
        <p:spPr>
          <a:xfrm>
            <a:off x="4929190" y="135729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Bitti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5" name="Connettore 2 74"/>
          <p:cNvCxnSpPr/>
          <p:nvPr/>
        </p:nvCxnSpPr>
        <p:spPr>
          <a:xfrm rot="5400000" flipH="1" flipV="1">
            <a:off x="5143504" y="1857364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62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640960" cy="1143000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SORVEGLIANZA SANITARIA </a:t>
            </a:r>
            <a:r>
              <a:rPr lang="it-IT" sz="2800" b="1" dirty="0" err="1" smtClean="0"/>
              <a:t>DI</a:t>
            </a:r>
            <a:r>
              <a:rPr lang="it-IT" sz="2800" b="1" dirty="0" smtClean="0"/>
              <a:t> CASI E CONTATTI </a:t>
            </a:r>
            <a:r>
              <a:rPr lang="it-IT" sz="2800" b="1" dirty="0" err="1" smtClean="0"/>
              <a:t>COVID-19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/>
          <a:lstStyle/>
          <a:p>
            <a:r>
              <a:rPr lang="it-IT" i="1" dirty="0" smtClean="0"/>
              <a:t>L’emergenza </a:t>
            </a:r>
            <a:r>
              <a:rPr lang="it-IT" i="1" dirty="0" err="1" smtClean="0"/>
              <a:t>COVID-19</a:t>
            </a:r>
            <a:r>
              <a:rPr lang="it-IT" i="1" dirty="0" smtClean="0"/>
              <a:t> ha potuto dimostrare che ospedale e territorio possono riuscire a lavorare in un unico assetto organizzativo.</a:t>
            </a:r>
          </a:p>
          <a:p>
            <a:r>
              <a:rPr lang="it-IT" i="1" dirty="0" smtClean="0"/>
              <a:t>Quelli che fino a pochi mesi prima erano ambiti netti e definiti, hanno saputo mettere insieme competenze e professionalità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3074" name="Picture 2" descr="Ospedale Zonchello di Nuo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4775932"/>
            <a:ext cx="2938078" cy="1893428"/>
          </a:xfrm>
          <a:prstGeom prst="rect">
            <a:avLst/>
          </a:prstGeom>
          <a:noFill/>
        </p:spPr>
      </p:pic>
      <p:pic>
        <p:nvPicPr>
          <p:cNvPr id="7170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2428892" cy="599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640960" cy="1143000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SORVEGLIANZA SANITARIA </a:t>
            </a:r>
            <a:r>
              <a:rPr lang="it-IT" sz="2800" b="1" dirty="0" err="1" smtClean="0"/>
              <a:t>DI</a:t>
            </a:r>
            <a:r>
              <a:rPr lang="it-IT" sz="2800" b="1" dirty="0" smtClean="0"/>
              <a:t> CASI E CONTATTI </a:t>
            </a:r>
            <a:r>
              <a:rPr lang="it-IT" sz="2800" b="1" dirty="0" err="1" smtClean="0"/>
              <a:t>COVID-19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3628999"/>
          </a:xfrm>
        </p:spPr>
        <p:txBody>
          <a:bodyPr>
            <a:normAutofit fontScale="92500" lnSpcReduction="10000"/>
          </a:bodyPr>
          <a:lstStyle/>
          <a:p>
            <a:r>
              <a:rPr lang="it-IT" i="1" dirty="0" smtClean="0"/>
              <a:t>Si è creata una rete di collaborazione tra varie figure professionali. In particolare il Servizio di Igiene Pubblica (SISP), ha supportato l’ospedale nell’intercettare molto precocemente tutti i casi sospetti e positivi, in un colloquio continuo, proficuo con la Direzione  d’Area, di Presidio Ospedaliero, con le Amministrazioni Comunali e con le autorità di Pubblica Sicurezza.</a:t>
            </a:r>
            <a:endParaRPr lang="it-IT" i="1" dirty="0"/>
          </a:p>
        </p:txBody>
      </p:sp>
      <p:pic>
        <p:nvPicPr>
          <p:cNvPr id="4" name="Picture 4" descr="http://t0.gstatic.com/images?q=tbn:ANd9GcSAl_8HyfcDScZpb4dIIQ5Gj3nmkawPVuwec0hZzI7_wwWzfO2LgJuw4nt3Tw&amp;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5405450"/>
            <a:ext cx="1660174" cy="1106783"/>
          </a:xfrm>
          <a:prstGeom prst="rect">
            <a:avLst/>
          </a:prstGeom>
          <a:noFill/>
        </p:spPr>
      </p:pic>
      <p:pic>
        <p:nvPicPr>
          <p:cNvPr id="5" name="Picture 8" descr="http://t0.gstatic.com/images?q=tbn:ANd9GcTUwupIBdFxw8uq2YS_y07A2YQBwW_77us6XfHQbY5DKHNRWt6eb6x5Shfejg&amp;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5283742"/>
            <a:ext cx="1658464" cy="1228492"/>
          </a:xfrm>
          <a:prstGeom prst="rect">
            <a:avLst/>
          </a:prstGeom>
          <a:noFill/>
        </p:spPr>
      </p:pic>
      <p:pic>
        <p:nvPicPr>
          <p:cNvPr id="6146" name="Picture 2" descr="Azienda Tutela Salute Sardegna - Home pag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14290"/>
            <a:ext cx="2428892" cy="599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712968" cy="922114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SORVEGLIANZA SANITARIA </a:t>
            </a:r>
            <a:r>
              <a:rPr lang="it-IT" sz="2800" b="1" dirty="0" err="1" smtClean="0"/>
              <a:t>DI</a:t>
            </a:r>
            <a:r>
              <a:rPr lang="it-IT" sz="2800" b="1" dirty="0" smtClean="0"/>
              <a:t> CASI E CONTATTI </a:t>
            </a:r>
            <a:r>
              <a:rPr lang="it-IT" sz="2800" b="1" dirty="0" err="1" smtClean="0"/>
              <a:t>COVID-19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643050"/>
            <a:ext cx="8496944" cy="3528392"/>
          </a:xfrm>
        </p:spPr>
        <p:txBody>
          <a:bodyPr>
            <a:noAutofit/>
          </a:bodyPr>
          <a:lstStyle/>
          <a:p>
            <a:r>
              <a:rPr lang="it-IT" sz="2800" i="1" dirty="0" smtClean="0"/>
              <a:t>L’Ospedale da parte sua e fino all’introduzione delle USCA, ha posto tutte le sue forze a disposizione del territorio per l‘esecuzione a domicilio, nelle strutture socio-assistenziali e nei penitenziari dei tamponi rinofaringei e dei test di Laboratorio.</a:t>
            </a:r>
          </a:p>
          <a:p>
            <a:r>
              <a:rPr lang="it-IT" sz="2800" i="1" dirty="0" smtClean="0"/>
              <a:t>In tempo reale il </a:t>
            </a:r>
            <a:r>
              <a:rPr lang="it-IT" sz="2800" i="1" dirty="0" err="1" smtClean="0"/>
              <a:t>SISP</a:t>
            </a:r>
            <a:r>
              <a:rPr lang="it-IT" sz="2800" i="1" dirty="0" smtClean="0"/>
              <a:t> continua ad avere la fotografia delle eventuali positività al virus ed un monitoraggio continuo e capillare del territorio.</a:t>
            </a:r>
            <a:endParaRPr lang="it-IT" sz="2800" i="1" dirty="0"/>
          </a:p>
        </p:txBody>
      </p:sp>
      <p:pic>
        <p:nvPicPr>
          <p:cNvPr id="1026" name="Picture 2" descr="http://www.strettoweb.com/wp-content/uploads/timthumb.php?src=http://www.strettoweb.com/wp-content/uploads/2020/04/coronavirus-tampone.png&amp;q=100&amp;w=638&amp;zc=1&amp;a=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4929198"/>
            <a:ext cx="2450552" cy="1741182"/>
          </a:xfrm>
          <a:prstGeom prst="rect">
            <a:avLst/>
          </a:prstGeom>
          <a:noFill/>
        </p:spPr>
      </p:pic>
      <p:pic>
        <p:nvPicPr>
          <p:cNvPr id="5122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14291"/>
            <a:ext cx="2357454" cy="5816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649491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it-IT" sz="2800" dirty="0" smtClean="0"/>
              <a:t>L’attività di questi mesi è visibile nei dati riportati di seguito:</a:t>
            </a:r>
          </a:p>
          <a:p>
            <a:pPr marL="514350" indent="-514350">
              <a:buNone/>
            </a:pPr>
            <a:r>
              <a:rPr lang="it-IT" sz="2800" dirty="0" smtClean="0"/>
              <a:t>      Dal 7 marzo al 19 giugno sono stati eseguiti presso l’ASSL di Nuoro n. 5377 tamponi rino-faringei con n. 75 persone positive al SARS-CoV-2.</a:t>
            </a:r>
          </a:p>
        </p:txBody>
      </p:sp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2428892" cy="599233"/>
          </a:xfrm>
          <a:prstGeom prst="rect">
            <a:avLst/>
          </a:prstGeom>
          <a:noFill/>
        </p:spPr>
      </p:pic>
      <p:graphicFrame>
        <p:nvGraphicFramePr>
          <p:cNvPr id="5" name="Grafico 4"/>
          <p:cNvGraphicFramePr/>
          <p:nvPr/>
        </p:nvGraphicFramePr>
        <p:xfrm>
          <a:off x="2000232" y="3357562"/>
          <a:ext cx="5000660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Tamponi effettuati dal 07/03/2020 al 19/06/2020</a:t>
            </a:r>
            <a:endParaRPr lang="it-IT" sz="2800" dirty="0"/>
          </a:p>
        </p:txBody>
      </p:sp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1"/>
            <a:ext cx="2000264" cy="493486"/>
          </a:xfrm>
          <a:prstGeom prst="rect">
            <a:avLst/>
          </a:prstGeom>
          <a:noFill/>
        </p:spPr>
      </p:pic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6145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785926"/>
            <a:ext cx="2500330" cy="4214841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it-IT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I casi positivi rilevati nel territorio della ASSL di Nuoro sono in totale 78</a:t>
            </a:r>
          </a:p>
          <a:p>
            <a:pPr marL="514350" indent="-514350">
              <a:buNone/>
            </a:pPr>
            <a:endParaRPr lang="it-IT" dirty="0"/>
          </a:p>
        </p:txBody>
      </p:sp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2428892" cy="599233"/>
          </a:xfrm>
          <a:prstGeom prst="rect">
            <a:avLst/>
          </a:prstGeom>
          <a:noFill/>
        </p:spPr>
      </p:pic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3643306" y="214290"/>
          <a:ext cx="5000660" cy="64294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0330"/>
                <a:gridCol w="2500330"/>
              </a:tblGrid>
              <a:tr h="29224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Distretto</a:t>
                      </a:r>
                      <a:r>
                        <a:rPr lang="it-IT" sz="1200" b="1" baseline="0" dirty="0" smtClean="0"/>
                        <a:t> di Nuoro</a:t>
                      </a:r>
                      <a:endParaRPr lang="it-IT" sz="12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b="1" i="1" u="sng" dirty="0" smtClean="0"/>
                        <a:t>Comune</a:t>
                      </a:r>
                      <a:endParaRPr lang="it-IT" sz="12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i="1" u="sng" dirty="0" err="1" smtClean="0"/>
                        <a:t>N°</a:t>
                      </a:r>
                      <a:r>
                        <a:rPr lang="it-IT" sz="1200" b="1" i="1" u="sng" dirty="0" smtClean="0"/>
                        <a:t> casi</a:t>
                      </a:r>
                      <a:endParaRPr lang="it-IT" sz="1200" b="1" i="1" u="sng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Nuoro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23 (di cui 2 deceduti) (-17)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Bitti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27</a:t>
                      </a:r>
                      <a:r>
                        <a:rPr lang="it-IT" sz="1200" baseline="0" dirty="0" smtClean="0"/>
                        <a:t> (di cui 5 deceduti)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Fonni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10 (di cui 2 deceduti)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Mamoiada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Oliena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3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Ollolai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Olzai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Orani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Distretto</a:t>
                      </a:r>
                      <a:r>
                        <a:rPr lang="it-IT" sz="1200" b="1" baseline="0" dirty="0" smtClean="0"/>
                        <a:t> di Sorgono</a:t>
                      </a:r>
                      <a:endParaRPr lang="it-IT" sz="12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Aritzo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Gadoni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Distretto di Siniscola</a:t>
                      </a:r>
                      <a:endParaRPr lang="it-IT" sz="1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Irgoli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Orosei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4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err="1" smtClean="0"/>
                        <a:t>Posada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Siniscola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 (deceduto)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Distretto di Macomer</a:t>
                      </a:r>
                      <a:endParaRPr lang="it-IT" sz="1200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</a:tr>
              <a:tr h="29224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Macomer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 </a:t>
                      </a:r>
                      <a:endParaRPr lang="it-IT" sz="1200" dirty="0"/>
                    </a:p>
                  </a:txBody>
                  <a:tcPr/>
                </a:tc>
              </a:tr>
              <a:tr h="29224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Casi ospedalieri altre</a:t>
                      </a:r>
                      <a:r>
                        <a:rPr lang="it-IT" sz="1200" b="1" baseline="0" dirty="0" smtClean="0"/>
                        <a:t> ASSL</a:t>
                      </a:r>
                      <a:endParaRPr lang="it-IT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</a:tr>
              <a:tr h="29224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b="0" dirty="0" smtClean="0"/>
                        <a:t>16 su</a:t>
                      </a:r>
                      <a:r>
                        <a:rPr lang="it-IT" sz="1200" b="0" baseline="0" dirty="0" smtClean="0"/>
                        <a:t> 39 positivi ricoverati</a:t>
                      </a:r>
                      <a:endParaRPr lang="it-IT" sz="12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Persone in sorveglianza nel mese di Marzo</a:t>
            </a:r>
            <a:endParaRPr lang="it-IT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571612"/>
            <a:ext cx="4786346" cy="454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1"/>
            <a:ext cx="2000264" cy="493486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5072066" y="58578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Aritzo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24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9" name="Connettore 2 8"/>
          <p:cNvCxnSpPr/>
          <p:nvPr/>
        </p:nvCxnSpPr>
        <p:spPr>
          <a:xfrm rot="10800000">
            <a:off x="2643174" y="4714884"/>
            <a:ext cx="1214446" cy="7302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5286380" y="48577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000496" y="178592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Nuoro: 100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1357290" y="292893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Bolotana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214678" y="607220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Belvì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7072330" y="307181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Dorgali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143504" y="507207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Desulo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4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714348" y="392906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Bortigali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714348" y="321468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Borore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286380" y="471488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4572000" y="62150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Gadoni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8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7000892" y="22859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Galtellì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000760" y="392906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Mamoiada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8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6357950" y="357187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Oliena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6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2285984" y="242886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Ottana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5715008" y="428625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Orgosolo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3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3643306" y="22859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Orani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36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7072330" y="485776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Ollolai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6643702" y="157161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Siniscola: 3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142844" y="357187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Sindia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3428992" y="26431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Sarule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5214942" y="550070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Tonara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11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CasellaDiTesto 31"/>
          <p:cNvSpPr txBox="1"/>
          <p:nvPr/>
        </p:nvSpPr>
        <p:spPr>
          <a:xfrm>
            <a:off x="2500298" y="421481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Teti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1500166" y="485776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Sorgono: 3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35" name="Connettore 2 34"/>
          <p:cNvCxnSpPr>
            <a:endCxn id="5" idx="1"/>
          </p:cNvCxnSpPr>
          <p:nvPr/>
        </p:nvCxnSpPr>
        <p:spPr>
          <a:xfrm rot="16200000" flipH="1">
            <a:off x="4586824" y="5557316"/>
            <a:ext cx="5418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endCxn id="21" idx="1"/>
          </p:cNvCxnSpPr>
          <p:nvPr/>
        </p:nvCxnSpPr>
        <p:spPr>
          <a:xfrm flipV="1">
            <a:off x="6357950" y="2470658"/>
            <a:ext cx="642942" cy="458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endCxn id="15" idx="1"/>
          </p:cNvCxnSpPr>
          <p:nvPr/>
        </p:nvCxnSpPr>
        <p:spPr>
          <a:xfrm flipV="1">
            <a:off x="6000760" y="3256476"/>
            <a:ext cx="1071570" cy="31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/>
          <p:nvPr/>
        </p:nvCxnSpPr>
        <p:spPr>
          <a:xfrm flipV="1">
            <a:off x="5357818" y="3786190"/>
            <a:ext cx="114300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endCxn id="12" idx="2"/>
          </p:cNvCxnSpPr>
          <p:nvPr/>
        </p:nvCxnSpPr>
        <p:spPr>
          <a:xfrm rot="16200000" flipV="1">
            <a:off x="4149443" y="2792129"/>
            <a:ext cx="13451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endCxn id="25" idx="1"/>
          </p:cNvCxnSpPr>
          <p:nvPr/>
        </p:nvCxnSpPr>
        <p:spPr>
          <a:xfrm>
            <a:off x="5286380" y="4429132"/>
            <a:ext cx="428628" cy="417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>
            <a:off x="4857752" y="4786322"/>
            <a:ext cx="5715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/>
          <p:nvPr/>
        </p:nvCxnSpPr>
        <p:spPr>
          <a:xfrm>
            <a:off x="4786314" y="407194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rot="16200000" flipV="1">
            <a:off x="3929058" y="3143248"/>
            <a:ext cx="114300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4357686" y="5072074"/>
            <a:ext cx="100013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/>
          <p:nvPr/>
        </p:nvCxnSpPr>
        <p:spPr>
          <a:xfrm rot="16200000" flipV="1">
            <a:off x="3571868" y="3429000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/>
          <p:nvPr/>
        </p:nvCxnSpPr>
        <p:spPr>
          <a:xfrm rot="16200000" flipH="1">
            <a:off x="4393405" y="6036487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>
            <a:endCxn id="16" idx="1"/>
          </p:cNvCxnSpPr>
          <p:nvPr/>
        </p:nvCxnSpPr>
        <p:spPr>
          <a:xfrm>
            <a:off x="4643438" y="5000636"/>
            <a:ext cx="500066" cy="25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2 70"/>
          <p:cNvCxnSpPr/>
          <p:nvPr/>
        </p:nvCxnSpPr>
        <p:spPr>
          <a:xfrm rot="10800000">
            <a:off x="2857488" y="507207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2 73"/>
          <p:cNvCxnSpPr/>
          <p:nvPr/>
        </p:nvCxnSpPr>
        <p:spPr>
          <a:xfrm rot="10800000">
            <a:off x="3214678" y="4429132"/>
            <a:ext cx="85725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2 75"/>
          <p:cNvCxnSpPr/>
          <p:nvPr/>
        </p:nvCxnSpPr>
        <p:spPr>
          <a:xfrm rot="5400000">
            <a:off x="3679025" y="5536421"/>
            <a:ext cx="85725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2 80"/>
          <p:cNvCxnSpPr/>
          <p:nvPr/>
        </p:nvCxnSpPr>
        <p:spPr>
          <a:xfrm>
            <a:off x="4429124" y="4286256"/>
            <a:ext cx="271464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2 85"/>
          <p:cNvCxnSpPr/>
          <p:nvPr/>
        </p:nvCxnSpPr>
        <p:spPr>
          <a:xfrm rot="5400000" flipH="1" flipV="1">
            <a:off x="6179355" y="1964521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2 92"/>
          <p:cNvCxnSpPr/>
          <p:nvPr/>
        </p:nvCxnSpPr>
        <p:spPr>
          <a:xfrm rot="16200000" flipV="1">
            <a:off x="3214678" y="2786058"/>
            <a:ext cx="78581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2 97"/>
          <p:cNvCxnSpPr/>
          <p:nvPr/>
        </p:nvCxnSpPr>
        <p:spPr>
          <a:xfrm rot="10800000">
            <a:off x="2643174" y="3214686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2 99"/>
          <p:cNvCxnSpPr>
            <a:endCxn id="18" idx="3"/>
          </p:cNvCxnSpPr>
          <p:nvPr/>
        </p:nvCxnSpPr>
        <p:spPr>
          <a:xfrm rot="10800000">
            <a:off x="1928794" y="3399352"/>
            <a:ext cx="1214446" cy="172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ttore 2 101"/>
          <p:cNvCxnSpPr/>
          <p:nvPr/>
        </p:nvCxnSpPr>
        <p:spPr>
          <a:xfrm rot="10800000" flipV="1">
            <a:off x="1928794" y="3929066"/>
            <a:ext cx="107157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2 103"/>
          <p:cNvCxnSpPr/>
          <p:nvPr/>
        </p:nvCxnSpPr>
        <p:spPr>
          <a:xfrm rot="10800000">
            <a:off x="1142976" y="371475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CasellaDiTesto 104"/>
          <p:cNvSpPr txBox="1"/>
          <p:nvPr/>
        </p:nvSpPr>
        <p:spPr>
          <a:xfrm>
            <a:off x="4929190" y="135729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Bitti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:38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6" name="Connettore 2 105"/>
          <p:cNvCxnSpPr/>
          <p:nvPr/>
        </p:nvCxnSpPr>
        <p:spPr>
          <a:xfrm rot="5400000" flipH="1" flipV="1">
            <a:off x="5143504" y="1857364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sellaDiTesto 55"/>
          <p:cNvSpPr txBox="1"/>
          <p:nvPr/>
        </p:nvSpPr>
        <p:spPr>
          <a:xfrm>
            <a:off x="1571604" y="457200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Austis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62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Persone in sorveglianza nel mese di Aprile</a:t>
            </a:r>
            <a:endParaRPr lang="it-IT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571612"/>
            <a:ext cx="4786346" cy="454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zienda Tutela Salute Sardegna - Home 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1"/>
            <a:ext cx="2000264" cy="493486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5072066" y="58578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Aritzo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14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286380" y="48577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000496" y="178592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Nuoro: 14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7072330" y="335756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Dorgali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143504" y="507207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Desulo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286380" y="471488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27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6572264" y="400050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Oliena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6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2285984" y="242886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Ottana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3643306" y="22859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Orani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5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7072330" y="221455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Orune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6786578" y="178592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Siniscola: 7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5214942" y="550070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Tonara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CasellaDiTesto 31"/>
          <p:cNvSpPr txBox="1"/>
          <p:nvPr/>
        </p:nvSpPr>
        <p:spPr>
          <a:xfrm>
            <a:off x="6500826" y="135729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Posada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3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1500166" y="485776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Sorgono: 4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35" name="Connettore 2 34"/>
          <p:cNvCxnSpPr>
            <a:endCxn id="5" idx="1"/>
          </p:cNvCxnSpPr>
          <p:nvPr/>
        </p:nvCxnSpPr>
        <p:spPr>
          <a:xfrm rot="16200000" flipH="1">
            <a:off x="4586824" y="5557316"/>
            <a:ext cx="5418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/>
          <p:nvPr/>
        </p:nvCxnSpPr>
        <p:spPr>
          <a:xfrm flipV="1">
            <a:off x="5929322" y="3571876"/>
            <a:ext cx="107157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endCxn id="23" idx="1"/>
          </p:cNvCxnSpPr>
          <p:nvPr/>
        </p:nvCxnSpPr>
        <p:spPr>
          <a:xfrm>
            <a:off x="5357818" y="3857628"/>
            <a:ext cx="1214446" cy="3275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endCxn id="12" idx="2"/>
          </p:cNvCxnSpPr>
          <p:nvPr/>
        </p:nvCxnSpPr>
        <p:spPr>
          <a:xfrm rot="16200000" flipV="1">
            <a:off x="4149443" y="2792129"/>
            <a:ext cx="13451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>
            <a:off x="4857752" y="4786322"/>
            <a:ext cx="5715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rot="16200000" flipV="1">
            <a:off x="3929058" y="3143248"/>
            <a:ext cx="114300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4357686" y="5072074"/>
            <a:ext cx="100013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>
            <a:endCxn id="16" idx="1"/>
          </p:cNvCxnSpPr>
          <p:nvPr/>
        </p:nvCxnSpPr>
        <p:spPr>
          <a:xfrm>
            <a:off x="4643438" y="5000636"/>
            <a:ext cx="500066" cy="25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2 70"/>
          <p:cNvCxnSpPr/>
          <p:nvPr/>
        </p:nvCxnSpPr>
        <p:spPr>
          <a:xfrm rot="10800000">
            <a:off x="2857488" y="507207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2 73"/>
          <p:cNvCxnSpPr/>
          <p:nvPr/>
        </p:nvCxnSpPr>
        <p:spPr>
          <a:xfrm rot="5400000" flipH="1" flipV="1">
            <a:off x="6286512" y="1643050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2 80"/>
          <p:cNvCxnSpPr>
            <a:endCxn id="27" idx="1"/>
          </p:cNvCxnSpPr>
          <p:nvPr/>
        </p:nvCxnSpPr>
        <p:spPr>
          <a:xfrm flipV="1">
            <a:off x="5000628" y="2399220"/>
            <a:ext cx="2071702" cy="672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2 85"/>
          <p:cNvCxnSpPr>
            <a:endCxn id="28" idx="1"/>
          </p:cNvCxnSpPr>
          <p:nvPr/>
        </p:nvCxnSpPr>
        <p:spPr>
          <a:xfrm rot="5400000" flipH="1" flipV="1">
            <a:off x="6271688" y="1985416"/>
            <a:ext cx="52971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2 92"/>
          <p:cNvCxnSpPr/>
          <p:nvPr/>
        </p:nvCxnSpPr>
        <p:spPr>
          <a:xfrm rot="16200000" flipV="1">
            <a:off x="3214678" y="2786058"/>
            <a:ext cx="78581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sellaDiTesto 61"/>
          <p:cNvSpPr txBox="1"/>
          <p:nvPr/>
        </p:nvSpPr>
        <p:spPr>
          <a:xfrm>
            <a:off x="928662" y="307181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Macomer: 9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4929190" y="135729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Bitti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49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5" name="CasellaDiTesto 64"/>
          <p:cNvSpPr txBox="1"/>
          <p:nvPr/>
        </p:nvSpPr>
        <p:spPr>
          <a:xfrm>
            <a:off x="1571604" y="557214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Meana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Sardo: 1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0" name="Connettore 2 69"/>
          <p:cNvCxnSpPr/>
          <p:nvPr/>
        </p:nvCxnSpPr>
        <p:spPr>
          <a:xfrm rot="5400000" flipH="1" flipV="1">
            <a:off x="5143504" y="1857364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/>
          <p:nvPr/>
        </p:nvCxnSpPr>
        <p:spPr>
          <a:xfrm rot="16200000" flipV="1">
            <a:off x="2143108" y="3357562"/>
            <a:ext cx="57150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2 76"/>
          <p:cNvCxnSpPr/>
          <p:nvPr/>
        </p:nvCxnSpPr>
        <p:spPr>
          <a:xfrm rot="10800000" flipV="1">
            <a:off x="3286116" y="5572140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asellaDiTesto 78"/>
          <p:cNvSpPr txBox="1"/>
          <p:nvPr/>
        </p:nvSpPr>
        <p:spPr>
          <a:xfrm>
            <a:off x="7072330" y="271462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Orosei: 4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2" name="Connettore 2 81"/>
          <p:cNvCxnSpPr>
            <a:endCxn id="79" idx="1"/>
          </p:cNvCxnSpPr>
          <p:nvPr/>
        </p:nvCxnSpPr>
        <p:spPr>
          <a:xfrm flipV="1">
            <a:off x="6286512" y="2899286"/>
            <a:ext cx="785818" cy="386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4572000" y="62150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b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Gadoni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</a:t>
            </a:r>
            <a:r>
              <a:rPr lang="it-IT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it-IT" b="1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5" name="Connettore 2 44"/>
          <p:cNvCxnSpPr/>
          <p:nvPr/>
        </p:nvCxnSpPr>
        <p:spPr>
          <a:xfrm rot="16200000" flipH="1">
            <a:off x="4393405" y="6036487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62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589</Words>
  <Application>Microsoft Office PowerPoint</Application>
  <PresentationFormat>Presentazione su schermo (4:3)</PresentationFormat>
  <Paragraphs>134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SORVEGLIANZA SANITARIA DI CASI E CONTATTI COVID-19</vt:lpstr>
      <vt:lpstr>SORVEGLIANZA SANITARIA DI CASI E CONTATTI COVID-19</vt:lpstr>
      <vt:lpstr>SORVEGLIANZA SANITARIA DI CASI E CONTATTI COVID-19</vt:lpstr>
      <vt:lpstr>SORVEGLIANZA SANITARIA DI CASI E CONTATTI COVID-19</vt:lpstr>
      <vt:lpstr>Diapositiva 5</vt:lpstr>
      <vt:lpstr>Tamponi effettuati dal 07/03/2020 al 19/06/2020</vt:lpstr>
      <vt:lpstr>Diapositiva 7</vt:lpstr>
      <vt:lpstr>Persone in sorveglianza nel mese di Marzo</vt:lpstr>
      <vt:lpstr>Persone in sorveglianza nel mese di Aprile</vt:lpstr>
      <vt:lpstr>Persone in sorveglianza nel mese di Maggio</vt:lpstr>
      <vt:lpstr>Persone in sorveglianza nel mese di Giugno (al 15/06)</vt:lpstr>
      <vt:lpstr>Persone in sorveglianza nel mese di Giugno (dal 15/06)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SORVEGLIANZA SANITARIA DI CASI E CONTATTI</dc:title>
  <dc:creator>Loreta</dc:creator>
  <cp:lastModifiedBy>Utente</cp:lastModifiedBy>
  <cp:revision>51</cp:revision>
  <dcterms:created xsi:type="dcterms:W3CDTF">2020-06-24T07:21:38Z</dcterms:created>
  <dcterms:modified xsi:type="dcterms:W3CDTF">2020-06-25T09:13:43Z</dcterms:modified>
</cp:coreProperties>
</file>